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7" r:id="rId2"/>
    <p:sldId id="258" r:id="rId3"/>
    <p:sldId id="266" r:id="rId4"/>
    <p:sldId id="260" r:id="rId5"/>
    <p:sldId id="261" r:id="rId6"/>
    <p:sldId id="263" r:id="rId7"/>
    <p:sldId id="264" r:id="rId8"/>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9DB1FC9C-6579-4D8E-8010-718333B7A84C}" type="datetimeFigureOut">
              <a:rPr kumimoji="1" lang="ja-JP" altLang="en-US" smtClean="0"/>
              <a:pPr/>
              <a:t>2012/5/8</a:t>
            </a:fld>
            <a:endParaRPr kumimoji="1" lang="ja-JP" altLang="en-US"/>
          </a:p>
        </p:txBody>
      </p:sp>
      <p:sp>
        <p:nvSpPr>
          <p:cNvPr id="4" name="フッター プレースホルダ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BF8F9E99-4269-4B77-BDCD-1FBD2EA213E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59B87B7-DA4C-40F7-9532-CC7957426C6E}" type="datetimeFigureOut">
              <a:rPr kumimoji="1" lang="ja-JP" altLang="en-US" smtClean="0"/>
              <a:pPr/>
              <a:t>2012/5/8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44AB912-0695-473E-B002-A2B67220D99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B87B7-DA4C-40F7-9532-CC7957426C6E}" type="datetimeFigureOut">
              <a:rPr kumimoji="1" lang="ja-JP" altLang="en-US" smtClean="0"/>
              <a:pPr/>
              <a:t>2012/5/8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AB912-0695-473E-B002-A2B67220D99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712" y="1700808"/>
            <a:ext cx="72008" cy="369332"/>
          </a:xfrm>
          <a:prstGeom prst="rect">
            <a:avLst/>
          </a:prstGeom>
          <a:noFill/>
        </p:spPr>
        <p:txBody>
          <a:bodyPr wrap="square" rtlCol="0">
            <a:spAutoFit/>
          </a:bodyPr>
          <a:lstStyle/>
          <a:p>
            <a:endParaRPr kumimoji="1" lang="ja-JP" altLang="en-US" dirty="0"/>
          </a:p>
        </p:txBody>
      </p:sp>
      <p:sp>
        <p:nvSpPr>
          <p:cNvPr id="4" name="テキスト ボックス 3"/>
          <p:cNvSpPr txBox="1"/>
          <p:nvPr/>
        </p:nvSpPr>
        <p:spPr>
          <a:xfrm>
            <a:off x="1691680" y="1988840"/>
            <a:ext cx="45719" cy="369332"/>
          </a:xfrm>
          <a:prstGeom prst="rect">
            <a:avLst/>
          </a:prstGeom>
          <a:noFill/>
        </p:spPr>
        <p:txBody>
          <a:bodyPr wrap="square" rtlCol="0">
            <a:spAutoFit/>
          </a:bodyPr>
          <a:lstStyle/>
          <a:p>
            <a:endParaRPr kumimoji="1" lang="ja-JP" altLang="en-US" dirty="0"/>
          </a:p>
        </p:txBody>
      </p:sp>
      <p:sp>
        <p:nvSpPr>
          <p:cNvPr id="6" name="テキスト ボックス 5"/>
          <p:cNvSpPr txBox="1"/>
          <p:nvPr/>
        </p:nvSpPr>
        <p:spPr>
          <a:xfrm>
            <a:off x="683568" y="332656"/>
            <a:ext cx="8018542" cy="523220"/>
          </a:xfrm>
          <a:prstGeom prst="rect">
            <a:avLst/>
          </a:prstGeom>
          <a:noFill/>
        </p:spPr>
        <p:txBody>
          <a:bodyPr wrap="none" rtlCol="0">
            <a:spAutoFit/>
          </a:bodyPr>
          <a:lstStyle/>
          <a:p>
            <a:r>
              <a:rPr kumimoji="1" lang="ja-JP" altLang="en-US" sz="2800" dirty="0" smtClean="0"/>
              <a:t>題材：運転の力学を教材とした高等学校物理の実践</a:t>
            </a:r>
            <a:endParaRPr kumimoji="1" lang="ja-JP" altLang="en-US" sz="2800" dirty="0"/>
          </a:p>
        </p:txBody>
      </p:sp>
      <p:sp>
        <p:nvSpPr>
          <p:cNvPr id="9" name="テキスト ボックス 8"/>
          <p:cNvSpPr txBox="1"/>
          <p:nvPr/>
        </p:nvSpPr>
        <p:spPr>
          <a:xfrm>
            <a:off x="683568" y="1052736"/>
            <a:ext cx="1132041" cy="400110"/>
          </a:xfrm>
          <a:prstGeom prst="rect">
            <a:avLst/>
          </a:prstGeom>
          <a:noFill/>
        </p:spPr>
        <p:txBody>
          <a:bodyPr wrap="none" rtlCol="0">
            <a:spAutoFit/>
          </a:bodyPr>
          <a:lstStyle/>
          <a:p>
            <a:r>
              <a:rPr kumimoji="1" lang="ja-JP" altLang="en-US" sz="2000" dirty="0" smtClean="0"/>
              <a:t>はじめに</a:t>
            </a:r>
            <a:endParaRPr kumimoji="1" lang="ja-JP" altLang="en-US" sz="2000" dirty="0"/>
          </a:p>
        </p:txBody>
      </p:sp>
      <p:sp>
        <p:nvSpPr>
          <p:cNvPr id="11" name="テキスト ボックス 10"/>
          <p:cNvSpPr txBox="1"/>
          <p:nvPr/>
        </p:nvSpPr>
        <p:spPr>
          <a:xfrm>
            <a:off x="683568" y="1628800"/>
            <a:ext cx="5676554" cy="400110"/>
          </a:xfrm>
          <a:prstGeom prst="rect">
            <a:avLst/>
          </a:prstGeom>
          <a:noFill/>
        </p:spPr>
        <p:txBody>
          <a:bodyPr wrap="none" rtlCol="0">
            <a:spAutoFit/>
          </a:bodyPr>
          <a:lstStyle/>
          <a:p>
            <a:r>
              <a:rPr kumimoji="1" lang="ja-JP" altLang="en-US" sz="2000" dirty="0" smtClean="0"/>
              <a:t>課題：現状として理科離れ物理離れが進行している</a:t>
            </a:r>
            <a:endParaRPr kumimoji="1" lang="ja-JP" altLang="en-US" sz="2000" dirty="0"/>
          </a:p>
        </p:txBody>
      </p:sp>
      <p:sp>
        <p:nvSpPr>
          <p:cNvPr id="12" name="下矢印 11"/>
          <p:cNvSpPr/>
          <p:nvPr/>
        </p:nvSpPr>
        <p:spPr>
          <a:xfrm>
            <a:off x="3275856" y="227687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55576" y="3212976"/>
            <a:ext cx="6942926" cy="400110"/>
          </a:xfrm>
          <a:prstGeom prst="rect">
            <a:avLst/>
          </a:prstGeom>
          <a:noFill/>
        </p:spPr>
        <p:txBody>
          <a:bodyPr wrap="none" rtlCol="0">
            <a:spAutoFit/>
          </a:bodyPr>
          <a:lstStyle/>
          <a:p>
            <a:r>
              <a:rPr lang="ja-JP" altLang="en-US" sz="2000" dirty="0" smtClean="0"/>
              <a:t>打開策として、次の二つの観点から授業を設計する必要がある</a:t>
            </a:r>
            <a:endParaRPr kumimoji="1" lang="ja-JP" altLang="en-US" sz="2000" dirty="0"/>
          </a:p>
        </p:txBody>
      </p:sp>
      <p:sp>
        <p:nvSpPr>
          <p:cNvPr id="14" name="テキスト ボックス 13"/>
          <p:cNvSpPr txBox="1"/>
          <p:nvPr/>
        </p:nvSpPr>
        <p:spPr>
          <a:xfrm>
            <a:off x="755576" y="4005064"/>
            <a:ext cx="4822154" cy="400110"/>
          </a:xfrm>
          <a:prstGeom prst="rect">
            <a:avLst/>
          </a:prstGeom>
          <a:noFill/>
        </p:spPr>
        <p:txBody>
          <a:bodyPr wrap="none" rtlCol="0">
            <a:spAutoFit/>
          </a:bodyPr>
          <a:lstStyle/>
          <a:p>
            <a:r>
              <a:rPr kumimoji="1" lang="en-US" altLang="ja-JP" sz="2000" dirty="0" smtClean="0"/>
              <a:t>1</a:t>
            </a:r>
            <a:r>
              <a:rPr kumimoji="1" lang="ja-JP" altLang="en-US" sz="2000" dirty="0" smtClean="0"/>
              <a:t>：学習教材としてどの様な内容を選ぶのか</a:t>
            </a:r>
            <a:endParaRPr kumimoji="1" lang="ja-JP" altLang="en-US" sz="2000" dirty="0"/>
          </a:p>
        </p:txBody>
      </p:sp>
      <p:sp>
        <p:nvSpPr>
          <p:cNvPr id="15" name="テキスト ボックス 14"/>
          <p:cNvSpPr txBox="1"/>
          <p:nvPr/>
        </p:nvSpPr>
        <p:spPr>
          <a:xfrm>
            <a:off x="755576" y="4797152"/>
            <a:ext cx="5565947" cy="400110"/>
          </a:xfrm>
          <a:prstGeom prst="rect">
            <a:avLst/>
          </a:prstGeom>
          <a:noFill/>
        </p:spPr>
        <p:txBody>
          <a:bodyPr wrap="none" rtlCol="0">
            <a:spAutoFit/>
          </a:bodyPr>
          <a:lstStyle/>
          <a:p>
            <a:r>
              <a:rPr kumimoji="1" lang="en-US" altLang="ja-JP" sz="2000" dirty="0" smtClean="0"/>
              <a:t>2</a:t>
            </a:r>
            <a:r>
              <a:rPr kumimoji="1" lang="ja-JP" altLang="en-US" sz="2000" dirty="0" smtClean="0"/>
              <a:t>：選んだ学習教材を用いてどの様に授業を行うか</a:t>
            </a:r>
            <a:endParaRPr kumimoji="1" lang="ja-JP"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3528" y="332656"/>
            <a:ext cx="1210588" cy="400110"/>
          </a:xfrm>
          <a:prstGeom prst="rect">
            <a:avLst/>
          </a:prstGeom>
          <a:noFill/>
        </p:spPr>
        <p:txBody>
          <a:bodyPr wrap="none" rtlCol="0">
            <a:spAutoFit/>
          </a:bodyPr>
          <a:lstStyle/>
          <a:p>
            <a:r>
              <a:rPr kumimoji="1" lang="ja-JP" altLang="en-US" sz="2000" dirty="0" smtClean="0"/>
              <a:t>研究方法</a:t>
            </a:r>
            <a:endParaRPr kumimoji="1" lang="ja-JP" altLang="en-US" sz="2000" dirty="0"/>
          </a:p>
        </p:txBody>
      </p:sp>
      <p:sp>
        <p:nvSpPr>
          <p:cNvPr id="3" name="テキスト ボックス 2"/>
          <p:cNvSpPr txBox="1"/>
          <p:nvPr/>
        </p:nvSpPr>
        <p:spPr>
          <a:xfrm>
            <a:off x="1475656" y="2132856"/>
            <a:ext cx="5601213" cy="400110"/>
          </a:xfrm>
          <a:prstGeom prst="rect">
            <a:avLst/>
          </a:prstGeom>
          <a:noFill/>
        </p:spPr>
        <p:txBody>
          <a:bodyPr wrap="none" rtlCol="0">
            <a:spAutoFit/>
          </a:bodyPr>
          <a:lstStyle/>
          <a:p>
            <a:r>
              <a:rPr kumimoji="1" lang="ja-JP" altLang="en-US" sz="2000" dirty="0" smtClean="0"/>
              <a:t>今回は、</a:t>
            </a:r>
            <a:r>
              <a:rPr kumimoji="1" lang="en-US" altLang="ja-JP" sz="2000" dirty="0" smtClean="0"/>
              <a:t>10</a:t>
            </a:r>
            <a:r>
              <a:rPr kumimoji="1" lang="ja-JP" altLang="en-US" sz="2000" dirty="0" smtClean="0"/>
              <a:t>回（</a:t>
            </a:r>
            <a:r>
              <a:rPr kumimoji="1" lang="en-US" altLang="ja-JP" sz="2000" dirty="0" smtClean="0"/>
              <a:t>20</a:t>
            </a:r>
            <a:r>
              <a:rPr kumimoji="1" lang="ja-JP" altLang="en-US" sz="2000" dirty="0" smtClean="0"/>
              <a:t>時間）にわたって実験授業を実践</a:t>
            </a:r>
            <a:endParaRPr kumimoji="1" lang="ja-JP" altLang="en-US" sz="2000" dirty="0"/>
          </a:p>
        </p:txBody>
      </p:sp>
      <p:grpSp>
        <p:nvGrpSpPr>
          <p:cNvPr id="13" name="グループ化 12"/>
          <p:cNvGrpSpPr/>
          <p:nvPr/>
        </p:nvGrpSpPr>
        <p:grpSpPr>
          <a:xfrm>
            <a:off x="395536" y="2924944"/>
            <a:ext cx="5040367" cy="832158"/>
            <a:chOff x="395536" y="2924944"/>
            <a:chExt cx="5040367" cy="832158"/>
          </a:xfrm>
        </p:grpSpPr>
        <p:sp>
          <p:nvSpPr>
            <p:cNvPr id="4" name="テキスト ボックス 3"/>
            <p:cNvSpPr txBox="1"/>
            <p:nvPr/>
          </p:nvSpPr>
          <p:spPr>
            <a:xfrm>
              <a:off x="395536" y="2924944"/>
              <a:ext cx="4423006" cy="400110"/>
            </a:xfrm>
            <a:prstGeom prst="rect">
              <a:avLst/>
            </a:prstGeom>
            <a:noFill/>
          </p:spPr>
          <p:txBody>
            <a:bodyPr wrap="none" rtlCol="0">
              <a:spAutoFit/>
            </a:bodyPr>
            <a:lstStyle/>
            <a:p>
              <a:r>
                <a:rPr lang="ja-JP" altLang="en-US" sz="2000" dirty="0" smtClean="0"/>
                <a:t>対象者：</a:t>
              </a:r>
              <a:r>
                <a:rPr lang="en-US" altLang="ja-JP" sz="2000" dirty="0" smtClean="0"/>
                <a:t>K</a:t>
              </a:r>
              <a:r>
                <a:rPr lang="ja-JP" altLang="en-US" sz="2000" dirty="0" smtClean="0"/>
                <a:t>市の普通科高等学校の</a:t>
              </a:r>
              <a:r>
                <a:rPr lang="en-US" altLang="ja-JP" sz="2000" dirty="0" smtClean="0"/>
                <a:t>3</a:t>
              </a:r>
              <a:r>
                <a:rPr lang="ja-JP" altLang="en-US" sz="2000" dirty="0" smtClean="0"/>
                <a:t>年生</a:t>
              </a:r>
              <a:endParaRPr kumimoji="1" lang="ja-JP" altLang="en-US" sz="2000" dirty="0"/>
            </a:p>
          </p:txBody>
        </p:sp>
        <p:sp>
          <p:nvSpPr>
            <p:cNvPr id="5" name="正方形/長方形 4"/>
            <p:cNvSpPr/>
            <p:nvPr/>
          </p:nvSpPr>
          <p:spPr>
            <a:xfrm>
              <a:off x="1187624" y="3356992"/>
              <a:ext cx="4248279" cy="400110"/>
            </a:xfrm>
            <a:prstGeom prst="rect">
              <a:avLst/>
            </a:prstGeom>
          </p:spPr>
          <p:txBody>
            <a:bodyPr wrap="none">
              <a:spAutoFit/>
            </a:bodyPr>
            <a:lstStyle/>
            <a:p>
              <a:r>
                <a:rPr lang="ja-JP" altLang="en-US" sz="2000" dirty="0" smtClean="0"/>
                <a:t>（全員文科系　　男子：</a:t>
              </a:r>
              <a:r>
                <a:rPr lang="en-US" altLang="ja-JP" sz="2000" dirty="0" smtClean="0"/>
                <a:t>6</a:t>
              </a:r>
              <a:r>
                <a:rPr lang="ja-JP" altLang="en-US" sz="2000" dirty="0" smtClean="0"/>
                <a:t>名女子：</a:t>
              </a:r>
              <a:r>
                <a:rPr lang="en-US" altLang="ja-JP" sz="2000" dirty="0" smtClean="0"/>
                <a:t>20</a:t>
              </a:r>
              <a:r>
                <a:rPr lang="ja-JP" altLang="en-US" sz="2000" dirty="0" smtClean="0"/>
                <a:t>名）</a:t>
              </a:r>
              <a:endParaRPr lang="ja-JP" altLang="en-US" sz="2000" dirty="0"/>
            </a:p>
          </p:txBody>
        </p:sp>
      </p:grpSp>
      <p:sp>
        <p:nvSpPr>
          <p:cNvPr id="6" name="テキスト ボックス 5"/>
          <p:cNvSpPr txBox="1"/>
          <p:nvPr/>
        </p:nvSpPr>
        <p:spPr>
          <a:xfrm>
            <a:off x="395536" y="3933056"/>
            <a:ext cx="5024132" cy="400110"/>
          </a:xfrm>
          <a:prstGeom prst="rect">
            <a:avLst/>
          </a:prstGeom>
          <a:noFill/>
        </p:spPr>
        <p:txBody>
          <a:bodyPr wrap="none" rtlCol="0">
            <a:spAutoFit/>
          </a:bodyPr>
          <a:lstStyle/>
          <a:p>
            <a:r>
              <a:rPr kumimoji="1" lang="ja-JP" altLang="en-US" sz="2000" dirty="0" smtClean="0"/>
              <a:t>授業内容：オートバイや自動車の運転の力学</a:t>
            </a:r>
            <a:endParaRPr kumimoji="1" lang="ja-JP" altLang="en-US" sz="2000" dirty="0"/>
          </a:p>
        </p:txBody>
      </p:sp>
      <p:sp>
        <p:nvSpPr>
          <p:cNvPr id="10" name="テキスト ボックス 9"/>
          <p:cNvSpPr txBox="1"/>
          <p:nvPr/>
        </p:nvSpPr>
        <p:spPr>
          <a:xfrm>
            <a:off x="395536" y="908720"/>
            <a:ext cx="7784503" cy="400110"/>
          </a:xfrm>
          <a:prstGeom prst="rect">
            <a:avLst/>
          </a:prstGeom>
          <a:noFill/>
        </p:spPr>
        <p:txBody>
          <a:bodyPr wrap="none" rtlCol="0">
            <a:spAutoFit/>
          </a:bodyPr>
          <a:lstStyle/>
          <a:p>
            <a:r>
              <a:rPr kumimoji="1" lang="ja-JP" altLang="en-US" sz="2000" dirty="0" smtClean="0"/>
              <a:t>数時間での授業実践に基づいて学習効果が報告されていることが多い</a:t>
            </a:r>
            <a:endParaRPr kumimoji="1" lang="ja-JP" altLang="en-US" sz="2000" dirty="0"/>
          </a:p>
        </p:txBody>
      </p:sp>
      <p:sp>
        <p:nvSpPr>
          <p:cNvPr id="12" name="下矢印 11"/>
          <p:cNvSpPr/>
          <p:nvPr/>
        </p:nvSpPr>
        <p:spPr>
          <a:xfrm>
            <a:off x="3563888" y="1340768"/>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95536" y="5373216"/>
            <a:ext cx="5966698" cy="707886"/>
          </a:xfrm>
          <a:prstGeom prst="rect">
            <a:avLst/>
          </a:prstGeom>
          <a:noFill/>
        </p:spPr>
        <p:txBody>
          <a:bodyPr wrap="none" rtlCol="0">
            <a:spAutoFit/>
          </a:bodyPr>
          <a:lstStyle/>
          <a:p>
            <a:r>
              <a:rPr kumimoji="1" lang="ja-JP" altLang="en-US" sz="2000" dirty="0" smtClean="0"/>
              <a:t>運転の科学シリーズのビデオ全</a:t>
            </a:r>
            <a:r>
              <a:rPr kumimoji="1" lang="en-US" altLang="ja-JP" sz="2000" dirty="0" smtClean="0"/>
              <a:t>10</a:t>
            </a:r>
            <a:r>
              <a:rPr kumimoji="1" lang="ja-JP" altLang="en-US" sz="2000" dirty="0" smtClean="0"/>
              <a:t>巻　</a:t>
            </a:r>
            <a:endParaRPr kumimoji="1" lang="en-US" altLang="ja-JP" sz="2000" dirty="0" smtClean="0"/>
          </a:p>
          <a:p>
            <a:r>
              <a:rPr kumimoji="1" lang="ja-JP" altLang="en-US" sz="2000" dirty="0" smtClean="0"/>
              <a:t>（財団法人日本交通安全教育普及協会　</a:t>
            </a:r>
            <a:r>
              <a:rPr kumimoji="1" lang="en-US" altLang="ja-JP" sz="2000" dirty="0" smtClean="0"/>
              <a:t>1992</a:t>
            </a:r>
            <a:r>
              <a:rPr kumimoji="1" lang="ja-JP" altLang="en-US" sz="2000" dirty="0" smtClean="0"/>
              <a:t>）を利用</a:t>
            </a:r>
            <a:endParaRPr kumimoji="1" lang="ja-JP" altLang="en-US" sz="2000" dirty="0"/>
          </a:p>
        </p:txBody>
      </p:sp>
      <p:sp>
        <p:nvSpPr>
          <p:cNvPr id="15" name="テキスト ボックス 14"/>
          <p:cNvSpPr txBox="1"/>
          <p:nvPr/>
        </p:nvSpPr>
        <p:spPr>
          <a:xfrm>
            <a:off x="395536" y="4653136"/>
            <a:ext cx="7406195" cy="400110"/>
          </a:xfrm>
          <a:prstGeom prst="rect">
            <a:avLst/>
          </a:prstGeom>
          <a:noFill/>
        </p:spPr>
        <p:txBody>
          <a:bodyPr wrap="none" rtlCol="0">
            <a:spAutoFit/>
          </a:bodyPr>
          <a:lstStyle/>
          <a:p>
            <a:r>
              <a:rPr kumimoji="1" lang="ja-JP" altLang="en-US" sz="2000" dirty="0" smtClean="0"/>
              <a:t>目的：オートバイや自動車の性能上の限界を物理学</a:t>
            </a:r>
            <a:r>
              <a:rPr lang="ja-JP" altLang="en-US" sz="2000" dirty="0" smtClean="0"/>
              <a:t>的</a:t>
            </a:r>
            <a:r>
              <a:rPr kumimoji="1" lang="ja-JP" altLang="en-US" sz="2000" dirty="0" smtClean="0"/>
              <a:t>に理解する。</a:t>
            </a:r>
            <a:endParaRPr kumimoji="1" lang="ja-JP" alt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0152" y="1340768"/>
            <a:ext cx="2238113" cy="400110"/>
          </a:xfrm>
          <a:prstGeom prst="rect">
            <a:avLst/>
          </a:prstGeom>
          <a:noFill/>
        </p:spPr>
        <p:txBody>
          <a:bodyPr wrap="none" rtlCol="0">
            <a:spAutoFit/>
          </a:bodyPr>
          <a:lstStyle/>
          <a:p>
            <a:r>
              <a:rPr lang="ja-JP" altLang="en-US" sz="2000" dirty="0" smtClean="0"/>
              <a:t>表</a:t>
            </a:r>
            <a:r>
              <a:rPr lang="en-US" altLang="ja-JP" sz="2000" dirty="0" smtClean="0"/>
              <a:t>1</a:t>
            </a:r>
            <a:r>
              <a:rPr lang="ja-JP" altLang="en-US" sz="2000" dirty="0" smtClean="0"/>
              <a:t>：実験授業計画</a:t>
            </a:r>
            <a:endParaRPr kumimoji="1" lang="ja-JP" altLang="en-US" sz="2000" dirty="0"/>
          </a:p>
        </p:txBody>
      </p:sp>
      <p:graphicFrame>
        <p:nvGraphicFramePr>
          <p:cNvPr id="3" name="表 2"/>
          <p:cNvGraphicFramePr>
            <a:graphicFrameLocks noGrp="1"/>
          </p:cNvGraphicFramePr>
          <p:nvPr/>
        </p:nvGraphicFramePr>
        <p:xfrm>
          <a:off x="5580112" y="1988840"/>
          <a:ext cx="3096344" cy="3978403"/>
        </p:xfrm>
        <a:graphic>
          <a:graphicData uri="http://schemas.openxmlformats.org/drawingml/2006/table">
            <a:tbl>
              <a:tblPr/>
              <a:tblGrid>
                <a:gridCol w="864096"/>
                <a:gridCol w="2232248"/>
              </a:tblGrid>
              <a:tr h="332373">
                <a:tc>
                  <a:txBody>
                    <a:bodyPr/>
                    <a:lstStyle/>
                    <a:p>
                      <a:pPr algn="ctr" fontAlgn="ctr"/>
                      <a:r>
                        <a:rPr lang="ja-JP" altLang="en-US" sz="2000" b="0" i="0" u="none" strike="noStrike" dirty="0">
                          <a:solidFill>
                            <a:srgbClr val="000000"/>
                          </a:solidFill>
                          <a:latin typeface="ＭＳ Ｐゴシック"/>
                        </a:rPr>
                        <a:t>回数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a:solidFill>
                            <a:srgbClr val="000000"/>
                          </a:solidFill>
                          <a:latin typeface="ＭＳ Ｐゴシック"/>
                        </a:rPr>
                        <a:t>授業内容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摩擦力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慣生力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dirty="0">
                          <a:solidFill>
                            <a:srgbClr val="000000"/>
                          </a:solidFill>
                          <a:latin typeface="ＭＳ Ｐゴシック"/>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遠心力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被視認力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危険予知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衝撃力</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バランス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エネルギー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373">
                <a:tc>
                  <a:txBody>
                    <a:bodyPr/>
                    <a:lstStyle/>
                    <a:p>
                      <a:pPr algn="ctr" fontAlgn="ctr"/>
                      <a:r>
                        <a:rPr lang="en-US" altLang="ja-JP" sz="2000" b="0" i="0" u="none" strike="noStrike">
                          <a:solidFill>
                            <a:srgbClr val="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solidFill>
                            <a:srgbClr val="000000"/>
                          </a:solidFill>
                          <a:latin typeface="ＭＳ Ｐゴシック"/>
                        </a:rPr>
                        <a:t>感覚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4673">
                <a:tc>
                  <a:txBody>
                    <a:bodyPr/>
                    <a:lstStyle/>
                    <a:p>
                      <a:pPr algn="ctr" fontAlgn="ctr"/>
                      <a:r>
                        <a:rPr lang="en-US" altLang="ja-JP" sz="2000" b="0" i="0" u="none" strike="noStrike">
                          <a:solidFill>
                            <a:srgbClr val="000000"/>
                          </a:solidFill>
                          <a:latin typeface="ＭＳ Ｐゴシック"/>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smtClean="0">
                          <a:solidFill>
                            <a:srgbClr val="000000"/>
                          </a:solidFill>
                          <a:latin typeface="ＭＳ Ｐゴシック"/>
                        </a:rPr>
                        <a:t>マンマシンシステム</a:t>
                      </a:r>
                      <a:endParaRPr lang="ja-JP" altLang="en-US" sz="20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467544" y="692696"/>
            <a:ext cx="2231701" cy="400110"/>
          </a:xfrm>
          <a:prstGeom prst="rect">
            <a:avLst/>
          </a:prstGeom>
        </p:spPr>
        <p:txBody>
          <a:bodyPr wrap="none">
            <a:spAutoFit/>
          </a:bodyPr>
          <a:lstStyle/>
          <a:p>
            <a:r>
              <a:rPr lang="ja-JP" altLang="en-US" sz="2000" dirty="0" smtClean="0"/>
              <a:t>実験授業の進め方</a:t>
            </a:r>
            <a:endParaRPr lang="ja-JP" altLang="en-US" sz="2000" dirty="0"/>
          </a:p>
        </p:txBody>
      </p:sp>
      <p:sp>
        <p:nvSpPr>
          <p:cNvPr id="5" name="正方形/長方形 4"/>
          <p:cNvSpPr/>
          <p:nvPr/>
        </p:nvSpPr>
        <p:spPr>
          <a:xfrm>
            <a:off x="251520" y="3140968"/>
            <a:ext cx="4572000" cy="707886"/>
          </a:xfrm>
          <a:prstGeom prst="rect">
            <a:avLst/>
          </a:prstGeom>
        </p:spPr>
        <p:txBody>
          <a:bodyPr>
            <a:spAutoFit/>
          </a:bodyPr>
          <a:lstStyle/>
          <a:p>
            <a:r>
              <a:rPr lang="ja-JP" altLang="en-US" sz="2000" dirty="0" smtClean="0"/>
              <a:t>２：ビデオを見て学んだことについて質問</a:t>
            </a:r>
            <a:endParaRPr lang="en-US" altLang="ja-JP" sz="2000" dirty="0" smtClean="0"/>
          </a:p>
          <a:p>
            <a:r>
              <a:rPr lang="ja-JP" altLang="en-US" sz="2000" dirty="0" smtClean="0"/>
              <a:t>　　を受けたり、意見の交換を行う。</a:t>
            </a:r>
            <a:endParaRPr lang="ja-JP" altLang="en-US" sz="2000" dirty="0"/>
          </a:p>
        </p:txBody>
      </p:sp>
      <p:sp>
        <p:nvSpPr>
          <p:cNvPr id="6" name="下矢印 5"/>
          <p:cNvSpPr/>
          <p:nvPr/>
        </p:nvSpPr>
        <p:spPr>
          <a:xfrm>
            <a:off x="2123728" y="2420888"/>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2123728" y="3933056"/>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51520" y="1484784"/>
            <a:ext cx="4572000" cy="1015663"/>
          </a:xfrm>
          <a:prstGeom prst="rect">
            <a:avLst/>
          </a:prstGeom>
        </p:spPr>
        <p:txBody>
          <a:bodyPr>
            <a:spAutoFit/>
          </a:bodyPr>
          <a:lstStyle/>
          <a:p>
            <a:r>
              <a:rPr lang="ja-JP" altLang="en-US" sz="2000" dirty="0" smtClean="0"/>
              <a:t>１：「運転の科学」のビデオを見ながら、</a:t>
            </a:r>
            <a:endParaRPr lang="en-US" altLang="ja-JP" sz="2000" dirty="0" smtClean="0"/>
          </a:p>
          <a:p>
            <a:r>
              <a:rPr lang="ja-JP" altLang="en-US" sz="2000" dirty="0" smtClean="0"/>
              <a:t>　生徒に配布した</a:t>
            </a:r>
            <a:r>
              <a:rPr lang="en-US" altLang="ja-JP" sz="2000" dirty="0" smtClean="0"/>
              <a:t>B5</a:t>
            </a:r>
            <a:r>
              <a:rPr lang="ja-JP" altLang="en-US" sz="2000" dirty="0" smtClean="0"/>
              <a:t>判の用紙に学んだ事</a:t>
            </a:r>
            <a:endParaRPr lang="en-US" altLang="ja-JP" sz="2000" dirty="0" smtClean="0"/>
          </a:p>
          <a:p>
            <a:r>
              <a:rPr lang="ja-JP" altLang="en-US" sz="2000" dirty="0" smtClean="0"/>
              <a:t>　を書く。</a:t>
            </a:r>
            <a:endParaRPr lang="ja-JP" altLang="en-US" sz="2000" dirty="0"/>
          </a:p>
        </p:txBody>
      </p:sp>
      <p:sp>
        <p:nvSpPr>
          <p:cNvPr id="9" name="正方形/長方形 8"/>
          <p:cNvSpPr/>
          <p:nvPr/>
        </p:nvSpPr>
        <p:spPr>
          <a:xfrm>
            <a:off x="251520" y="4725144"/>
            <a:ext cx="4572000" cy="707886"/>
          </a:xfrm>
          <a:prstGeom prst="rect">
            <a:avLst/>
          </a:prstGeom>
        </p:spPr>
        <p:txBody>
          <a:bodyPr>
            <a:spAutoFit/>
          </a:bodyPr>
          <a:lstStyle/>
          <a:p>
            <a:r>
              <a:rPr lang="ja-JP" altLang="en-US" sz="2000" dirty="0" smtClean="0"/>
              <a:t>３：授業内容、ディスカッションの内容を</a:t>
            </a:r>
            <a:endParaRPr lang="en-US" altLang="ja-JP" sz="2000" dirty="0" smtClean="0"/>
          </a:p>
          <a:p>
            <a:r>
              <a:rPr lang="ja-JP" altLang="en-US" sz="2000" dirty="0" smtClean="0"/>
              <a:t>　　踏まえて感想を書いて提出</a:t>
            </a:r>
            <a:endParaRPr lang="ja-JP" alt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332656"/>
            <a:ext cx="1851789" cy="400110"/>
          </a:xfrm>
          <a:prstGeom prst="rect">
            <a:avLst/>
          </a:prstGeom>
          <a:noFill/>
        </p:spPr>
        <p:txBody>
          <a:bodyPr wrap="none" rtlCol="0">
            <a:spAutoFit/>
          </a:bodyPr>
          <a:lstStyle/>
          <a:p>
            <a:r>
              <a:rPr kumimoji="1" lang="ja-JP" altLang="en-US" sz="2000" dirty="0" smtClean="0"/>
              <a:t>第二回：慣性力</a:t>
            </a:r>
            <a:endParaRPr kumimoji="1" lang="ja-JP" altLang="en-US" sz="2000" dirty="0"/>
          </a:p>
        </p:txBody>
      </p:sp>
      <p:sp>
        <p:nvSpPr>
          <p:cNvPr id="4" name="テキスト ボックス 3"/>
          <p:cNvSpPr txBox="1"/>
          <p:nvPr/>
        </p:nvSpPr>
        <p:spPr>
          <a:xfrm>
            <a:off x="539552" y="908720"/>
            <a:ext cx="697627" cy="400110"/>
          </a:xfrm>
          <a:prstGeom prst="rect">
            <a:avLst/>
          </a:prstGeom>
          <a:noFill/>
        </p:spPr>
        <p:txBody>
          <a:bodyPr wrap="none" rtlCol="0">
            <a:spAutoFit/>
          </a:bodyPr>
          <a:lstStyle/>
          <a:p>
            <a:r>
              <a:rPr kumimoji="1" lang="ja-JP" altLang="en-US" sz="2000" dirty="0" smtClean="0"/>
              <a:t>内容</a:t>
            </a:r>
            <a:endParaRPr kumimoji="1" lang="ja-JP" altLang="en-US" sz="2000" dirty="0"/>
          </a:p>
        </p:txBody>
      </p:sp>
      <p:sp>
        <p:nvSpPr>
          <p:cNvPr id="5" name="テキスト ボックス 4"/>
          <p:cNvSpPr txBox="1"/>
          <p:nvPr/>
        </p:nvSpPr>
        <p:spPr>
          <a:xfrm>
            <a:off x="539552" y="3429000"/>
            <a:ext cx="1467068" cy="400110"/>
          </a:xfrm>
          <a:prstGeom prst="rect">
            <a:avLst/>
          </a:prstGeom>
          <a:noFill/>
        </p:spPr>
        <p:txBody>
          <a:bodyPr wrap="none" rtlCol="0">
            <a:spAutoFit/>
          </a:bodyPr>
          <a:lstStyle/>
          <a:p>
            <a:r>
              <a:rPr kumimoji="1" lang="ja-JP" altLang="en-US" sz="2000" dirty="0" smtClean="0"/>
              <a:t>生徒の感想</a:t>
            </a:r>
            <a:endParaRPr kumimoji="1" lang="ja-JP" altLang="en-US" sz="2000" dirty="0"/>
          </a:p>
        </p:txBody>
      </p:sp>
      <p:sp>
        <p:nvSpPr>
          <p:cNvPr id="6" name="テキスト ボックス 5"/>
          <p:cNvSpPr txBox="1"/>
          <p:nvPr/>
        </p:nvSpPr>
        <p:spPr>
          <a:xfrm>
            <a:off x="1763688" y="5733256"/>
            <a:ext cx="5354351" cy="461665"/>
          </a:xfrm>
          <a:prstGeom prst="rect">
            <a:avLst/>
          </a:prstGeom>
          <a:noFill/>
        </p:spPr>
        <p:txBody>
          <a:bodyPr wrap="none" rtlCol="0">
            <a:spAutoFit/>
          </a:bodyPr>
          <a:lstStyle/>
          <a:p>
            <a:r>
              <a:rPr kumimoji="1" lang="ja-JP" altLang="en-US" sz="2400" b="1" dirty="0" smtClean="0">
                <a:solidFill>
                  <a:srgbClr val="FF0000"/>
                </a:solidFill>
              </a:rPr>
              <a:t>疑問点を意識して見直せば理解できる。</a:t>
            </a:r>
            <a:endParaRPr kumimoji="1" lang="ja-JP" altLang="en-US" sz="2400" b="1" dirty="0">
              <a:solidFill>
                <a:srgbClr val="FF0000"/>
              </a:solidFill>
            </a:endParaRPr>
          </a:p>
        </p:txBody>
      </p:sp>
      <p:sp>
        <p:nvSpPr>
          <p:cNvPr id="7" name="下矢印 6"/>
          <p:cNvSpPr/>
          <p:nvPr/>
        </p:nvSpPr>
        <p:spPr>
          <a:xfrm>
            <a:off x="3779912" y="4797152"/>
            <a:ext cx="484632" cy="6903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39552" y="4005064"/>
            <a:ext cx="8124340" cy="1015663"/>
          </a:xfrm>
          <a:prstGeom prst="rect">
            <a:avLst/>
          </a:prstGeom>
          <a:noFill/>
        </p:spPr>
        <p:txBody>
          <a:bodyPr wrap="none" rtlCol="0">
            <a:spAutoFit/>
          </a:bodyPr>
          <a:lstStyle/>
          <a:p>
            <a:r>
              <a:rPr kumimoji="1" lang="ja-JP" altLang="en-US" sz="2000" dirty="0" smtClean="0"/>
              <a:t>車の衝突実験のときに、車が衝突して止まっても、中の人形は慣性の法則</a:t>
            </a:r>
            <a:endParaRPr kumimoji="1" lang="en-US" altLang="ja-JP" sz="2000" dirty="0" smtClean="0"/>
          </a:p>
          <a:p>
            <a:r>
              <a:rPr lang="ja-JP" altLang="en-US" sz="2000" dirty="0" smtClean="0"/>
              <a:t>で運動を続けてダメージを受けていたが、外から見ている人には人形に力</a:t>
            </a:r>
            <a:endParaRPr lang="en-US" altLang="ja-JP" sz="2000" dirty="0" smtClean="0"/>
          </a:p>
          <a:p>
            <a:r>
              <a:rPr kumimoji="1" lang="ja-JP" altLang="en-US" sz="2000" dirty="0" smtClean="0"/>
              <a:t>が働いていない。</a:t>
            </a:r>
            <a:endParaRPr kumimoji="1" lang="ja-JP" altLang="en-US" sz="2000" dirty="0"/>
          </a:p>
        </p:txBody>
      </p:sp>
      <p:sp>
        <p:nvSpPr>
          <p:cNvPr id="9" name="テキスト ボックス 8"/>
          <p:cNvSpPr txBox="1"/>
          <p:nvPr/>
        </p:nvSpPr>
        <p:spPr>
          <a:xfrm>
            <a:off x="611560" y="1484784"/>
            <a:ext cx="1851789" cy="400110"/>
          </a:xfrm>
          <a:prstGeom prst="rect">
            <a:avLst/>
          </a:prstGeom>
          <a:noFill/>
        </p:spPr>
        <p:txBody>
          <a:bodyPr wrap="none" rtlCol="0">
            <a:spAutoFit/>
          </a:bodyPr>
          <a:lstStyle/>
          <a:p>
            <a:r>
              <a:rPr lang="ja-JP" altLang="en-US" sz="2000" dirty="0" smtClean="0"/>
              <a:t>・車の衝突実験</a:t>
            </a:r>
            <a:endParaRPr kumimoji="1" lang="ja-JP" altLang="en-US" sz="2000" dirty="0"/>
          </a:p>
        </p:txBody>
      </p:sp>
      <p:sp>
        <p:nvSpPr>
          <p:cNvPr id="10" name="テキスト ボックス 9"/>
          <p:cNvSpPr txBox="1"/>
          <p:nvPr/>
        </p:nvSpPr>
        <p:spPr>
          <a:xfrm>
            <a:off x="2843808" y="1484784"/>
            <a:ext cx="3618298" cy="400110"/>
          </a:xfrm>
          <a:prstGeom prst="rect">
            <a:avLst/>
          </a:prstGeom>
          <a:noFill/>
        </p:spPr>
        <p:txBody>
          <a:bodyPr wrap="none" rtlCol="0">
            <a:spAutoFit/>
          </a:bodyPr>
          <a:lstStyle/>
          <a:p>
            <a:r>
              <a:rPr kumimoji="1" lang="ja-JP" altLang="en-US" sz="2000" dirty="0" smtClean="0"/>
              <a:t>・ブレーキをかけることの必要性</a:t>
            </a:r>
            <a:endParaRPr kumimoji="1" lang="ja-JP" altLang="en-US" sz="2000" dirty="0"/>
          </a:p>
        </p:txBody>
      </p:sp>
      <p:sp>
        <p:nvSpPr>
          <p:cNvPr id="11" name="テキスト ボックス 10"/>
          <p:cNvSpPr txBox="1"/>
          <p:nvPr/>
        </p:nvSpPr>
        <p:spPr>
          <a:xfrm>
            <a:off x="611560" y="2060848"/>
            <a:ext cx="7604967" cy="400110"/>
          </a:xfrm>
          <a:prstGeom prst="rect">
            <a:avLst/>
          </a:prstGeom>
          <a:noFill/>
        </p:spPr>
        <p:txBody>
          <a:bodyPr wrap="none" rtlCol="0">
            <a:spAutoFit/>
          </a:bodyPr>
          <a:lstStyle/>
          <a:p>
            <a:r>
              <a:rPr kumimoji="1" lang="ja-JP" altLang="en-US" sz="2000" dirty="0" smtClean="0"/>
              <a:t>一度目の再生の後、慣性力というものが分からない生徒が多かった。</a:t>
            </a:r>
            <a:endParaRPr kumimoji="1" lang="ja-JP" altLang="en-US" sz="2000" dirty="0"/>
          </a:p>
        </p:txBody>
      </p:sp>
      <p:sp>
        <p:nvSpPr>
          <p:cNvPr id="14" name="テキスト ボックス 13"/>
          <p:cNvSpPr txBox="1"/>
          <p:nvPr/>
        </p:nvSpPr>
        <p:spPr>
          <a:xfrm>
            <a:off x="683568" y="2708920"/>
            <a:ext cx="7617791" cy="400110"/>
          </a:xfrm>
          <a:prstGeom prst="rect">
            <a:avLst/>
          </a:prstGeom>
          <a:noFill/>
        </p:spPr>
        <p:txBody>
          <a:bodyPr wrap="none" rtlCol="0">
            <a:spAutoFit/>
          </a:bodyPr>
          <a:lstStyle/>
          <a:p>
            <a:r>
              <a:rPr kumimoji="1" lang="ja-JP" altLang="en-US" sz="2000" dirty="0" smtClean="0"/>
              <a:t>そこで、分からない部分を意識して、再度ビデオを見直さすように指示</a:t>
            </a:r>
            <a:endParaRPr kumimoji="1" lang="ja-JP" altLang="en-US" sz="2000" dirty="0"/>
          </a:p>
        </p:txBody>
      </p:sp>
      <p:sp>
        <p:nvSpPr>
          <p:cNvPr id="15" name="テキスト ボックス 14"/>
          <p:cNvSpPr txBox="1"/>
          <p:nvPr/>
        </p:nvSpPr>
        <p:spPr>
          <a:xfrm>
            <a:off x="4499992" y="4941168"/>
            <a:ext cx="2456122" cy="400110"/>
          </a:xfrm>
          <a:prstGeom prst="rect">
            <a:avLst/>
          </a:prstGeom>
          <a:noFill/>
        </p:spPr>
        <p:txBody>
          <a:bodyPr wrap="none" rtlCol="0">
            <a:spAutoFit/>
          </a:bodyPr>
          <a:lstStyle/>
          <a:p>
            <a:r>
              <a:rPr kumimoji="1" lang="ja-JP" altLang="en-US" sz="2000" b="1" dirty="0" smtClean="0"/>
              <a:t>慣性力の本質を理解</a:t>
            </a:r>
            <a:endParaRPr kumimoji="1" lang="ja-JP" alt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95536" y="332656"/>
            <a:ext cx="1851789" cy="400110"/>
          </a:xfrm>
          <a:prstGeom prst="rect">
            <a:avLst/>
          </a:prstGeom>
          <a:noFill/>
        </p:spPr>
        <p:txBody>
          <a:bodyPr wrap="none" rtlCol="0">
            <a:spAutoFit/>
          </a:bodyPr>
          <a:lstStyle/>
          <a:p>
            <a:r>
              <a:rPr lang="ja-JP" altLang="en-US" sz="2000" dirty="0" smtClean="0"/>
              <a:t>第六回：衝撃力</a:t>
            </a:r>
            <a:endParaRPr kumimoji="1" lang="ja-JP" altLang="en-US" sz="2000" dirty="0"/>
          </a:p>
        </p:txBody>
      </p:sp>
      <p:sp>
        <p:nvSpPr>
          <p:cNvPr id="3" name="テキスト ボックス 2"/>
          <p:cNvSpPr txBox="1"/>
          <p:nvPr/>
        </p:nvSpPr>
        <p:spPr>
          <a:xfrm>
            <a:off x="395536" y="1916832"/>
            <a:ext cx="1467068" cy="400110"/>
          </a:xfrm>
          <a:prstGeom prst="rect">
            <a:avLst/>
          </a:prstGeom>
          <a:noFill/>
        </p:spPr>
        <p:txBody>
          <a:bodyPr wrap="none" rtlCol="0">
            <a:spAutoFit/>
          </a:bodyPr>
          <a:lstStyle/>
          <a:p>
            <a:r>
              <a:rPr kumimoji="1" lang="ja-JP" altLang="en-US" sz="2000" dirty="0" smtClean="0"/>
              <a:t>生徒の感想</a:t>
            </a:r>
            <a:endParaRPr kumimoji="1" lang="ja-JP" altLang="en-US" sz="2000" dirty="0"/>
          </a:p>
        </p:txBody>
      </p:sp>
      <p:sp>
        <p:nvSpPr>
          <p:cNvPr id="4" name="テキスト ボックス 3"/>
          <p:cNvSpPr txBox="1"/>
          <p:nvPr/>
        </p:nvSpPr>
        <p:spPr>
          <a:xfrm>
            <a:off x="467544" y="836712"/>
            <a:ext cx="697627" cy="400110"/>
          </a:xfrm>
          <a:prstGeom prst="rect">
            <a:avLst/>
          </a:prstGeom>
          <a:noFill/>
        </p:spPr>
        <p:txBody>
          <a:bodyPr wrap="none" rtlCol="0">
            <a:spAutoFit/>
          </a:bodyPr>
          <a:lstStyle/>
          <a:p>
            <a:r>
              <a:rPr kumimoji="1" lang="ja-JP" altLang="en-US" sz="2000" dirty="0" smtClean="0"/>
              <a:t>内容</a:t>
            </a:r>
            <a:endParaRPr kumimoji="1" lang="ja-JP" altLang="en-US" sz="2000" dirty="0"/>
          </a:p>
        </p:txBody>
      </p:sp>
      <p:sp>
        <p:nvSpPr>
          <p:cNvPr id="5" name="下矢印 4"/>
          <p:cNvSpPr/>
          <p:nvPr/>
        </p:nvSpPr>
        <p:spPr>
          <a:xfrm>
            <a:off x="3707904" y="4365104"/>
            <a:ext cx="484632" cy="618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23528" y="5157192"/>
            <a:ext cx="8574783" cy="707886"/>
          </a:xfrm>
          <a:prstGeom prst="rect">
            <a:avLst/>
          </a:prstGeom>
          <a:noFill/>
        </p:spPr>
        <p:txBody>
          <a:bodyPr wrap="none" rtlCol="0">
            <a:spAutoFit/>
          </a:bodyPr>
          <a:lstStyle/>
          <a:p>
            <a:r>
              <a:rPr kumimoji="1" lang="ja-JP" altLang="en-US" sz="2000" dirty="0" smtClean="0"/>
              <a:t>物理現象をしっかりと理解できたことにより、ヘルメットの重要性を強く認識する</a:t>
            </a:r>
            <a:endParaRPr kumimoji="1" lang="en-US" altLang="ja-JP" sz="2000" dirty="0" smtClean="0"/>
          </a:p>
          <a:p>
            <a:r>
              <a:rPr lang="ja-JP" altLang="en-US" sz="2000" dirty="0" smtClean="0"/>
              <a:t>ことができた。</a:t>
            </a:r>
            <a:endParaRPr kumimoji="1" lang="en-US" altLang="ja-JP" sz="2000" dirty="0" smtClean="0"/>
          </a:p>
        </p:txBody>
      </p:sp>
      <p:sp>
        <p:nvSpPr>
          <p:cNvPr id="7" name="テキスト ボックス 6"/>
          <p:cNvSpPr txBox="1"/>
          <p:nvPr/>
        </p:nvSpPr>
        <p:spPr>
          <a:xfrm>
            <a:off x="1115616" y="5949280"/>
            <a:ext cx="6766596" cy="400110"/>
          </a:xfrm>
          <a:prstGeom prst="rect">
            <a:avLst/>
          </a:prstGeom>
          <a:noFill/>
        </p:spPr>
        <p:txBody>
          <a:bodyPr wrap="none" rtlCol="0">
            <a:spAutoFit/>
          </a:bodyPr>
          <a:lstStyle/>
          <a:p>
            <a:r>
              <a:rPr kumimoji="1" lang="ja-JP" altLang="en-US" sz="2000" b="1" dirty="0" smtClean="0">
                <a:solidFill>
                  <a:srgbClr val="FF0000"/>
                </a:solidFill>
              </a:rPr>
              <a:t>実生活に物理が関連していることを感じ取れたと考えられる。</a:t>
            </a:r>
            <a:endParaRPr kumimoji="1" lang="ja-JP" altLang="en-US" sz="2000" b="1" dirty="0">
              <a:solidFill>
                <a:srgbClr val="FF0000"/>
              </a:solidFill>
            </a:endParaRPr>
          </a:p>
        </p:txBody>
      </p:sp>
      <p:sp>
        <p:nvSpPr>
          <p:cNvPr id="8" name="テキスト ボックス 7"/>
          <p:cNvSpPr txBox="1"/>
          <p:nvPr/>
        </p:nvSpPr>
        <p:spPr>
          <a:xfrm>
            <a:off x="467544" y="2564904"/>
            <a:ext cx="7218643" cy="1015663"/>
          </a:xfrm>
          <a:prstGeom prst="rect">
            <a:avLst/>
          </a:prstGeom>
          <a:noFill/>
        </p:spPr>
        <p:txBody>
          <a:bodyPr wrap="none" rtlCol="0">
            <a:spAutoFit/>
          </a:bodyPr>
          <a:lstStyle/>
          <a:p>
            <a:r>
              <a:rPr lang="en-US" altLang="ja-JP" sz="2000" dirty="0" smtClean="0"/>
              <a:t>Y</a:t>
            </a:r>
            <a:r>
              <a:rPr lang="ja-JP" altLang="en-US" sz="2000" dirty="0" smtClean="0"/>
              <a:t>さん：</a:t>
            </a:r>
            <a:r>
              <a:rPr kumimoji="1" lang="ja-JP" altLang="en-US" sz="2000" dirty="0" smtClean="0"/>
              <a:t>今までヘルメットは、つけていないと捕まるという理由でしか</a:t>
            </a:r>
            <a:endParaRPr kumimoji="1" lang="en-US" altLang="ja-JP" sz="2000" dirty="0" smtClean="0"/>
          </a:p>
          <a:p>
            <a:r>
              <a:rPr lang="ja-JP" altLang="en-US" sz="2000" dirty="0" smtClean="0"/>
              <a:t>　　　　</a:t>
            </a:r>
            <a:r>
              <a:rPr kumimoji="1" lang="ja-JP" altLang="en-US" sz="2000" dirty="0" smtClean="0"/>
              <a:t>考えていなかったが</a:t>
            </a:r>
            <a:r>
              <a:rPr lang="ja-JP" altLang="en-US" sz="2000" dirty="0" smtClean="0"/>
              <a:t>、このビデオをみて、</a:t>
            </a:r>
            <a:endParaRPr lang="en-US" altLang="ja-JP" sz="2000" dirty="0" smtClean="0"/>
          </a:p>
          <a:p>
            <a:r>
              <a:rPr lang="ja-JP" altLang="en-US" sz="2000" dirty="0" smtClean="0"/>
              <a:t>　　　　ヘルメットも大切な働きをしているのだと分かった。</a:t>
            </a:r>
            <a:endParaRPr kumimoji="1" lang="ja-JP" altLang="en-US" sz="2000" dirty="0"/>
          </a:p>
        </p:txBody>
      </p:sp>
      <p:sp>
        <p:nvSpPr>
          <p:cNvPr id="10" name="テキスト ボックス 9"/>
          <p:cNvSpPr txBox="1"/>
          <p:nvPr/>
        </p:nvSpPr>
        <p:spPr>
          <a:xfrm>
            <a:off x="179512" y="1340768"/>
            <a:ext cx="9158276" cy="400110"/>
          </a:xfrm>
          <a:prstGeom prst="rect">
            <a:avLst/>
          </a:prstGeom>
          <a:noFill/>
        </p:spPr>
        <p:txBody>
          <a:bodyPr wrap="none" rtlCol="0">
            <a:spAutoFit/>
          </a:bodyPr>
          <a:lstStyle/>
          <a:p>
            <a:r>
              <a:rPr kumimoji="1" lang="ja-JP" altLang="en-US" sz="2000" dirty="0" smtClean="0"/>
              <a:t>ヘルメットの仕組みと働きを実験を通して科学的に理解することができるようにする。</a:t>
            </a:r>
            <a:endParaRPr kumimoji="1" lang="ja-JP" altLang="en-US" sz="2000" dirty="0"/>
          </a:p>
        </p:txBody>
      </p:sp>
      <p:sp>
        <p:nvSpPr>
          <p:cNvPr id="11" name="テキスト ボックス 10"/>
          <p:cNvSpPr txBox="1"/>
          <p:nvPr/>
        </p:nvSpPr>
        <p:spPr>
          <a:xfrm>
            <a:off x="467544" y="3789040"/>
            <a:ext cx="6789038" cy="400110"/>
          </a:xfrm>
          <a:prstGeom prst="rect">
            <a:avLst/>
          </a:prstGeom>
          <a:noFill/>
        </p:spPr>
        <p:txBody>
          <a:bodyPr wrap="none" rtlCol="0">
            <a:spAutoFit/>
          </a:bodyPr>
          <a:lstStyle/>
          <a:p>
            <a:r>
              <a:rPr lang="en-US" altLang="ja-JP" sz="2000" dirty="0" smtClean="0"/>
              <a:t>T</a:t>
            </a:r>
            <a:r>
              <a:rPr lang="ja-JP" altLang="en-US" sz="2000" dirty="0" smtClean="0"/>
              <a:t>君：</a:t>
            </a:r>
            <a:r>
              <a:rPr kumimoji="1" lang="ja-JP" altLang="en-US" sz="2000" dirty="0" smtClean="0"/>
              <a:t>ヘルメットは</a:t>
            </a:r>
            <a:r>
              <a:rPr kumimoji="1" lang="en-US" altLang="ja-JP" sz="2000" dirty="0" smtClean="0"/>
              <a:t>1</a:t>
            </a:r>
            <a:r>
              <a:rPr kumimoji="1" lang="ja-JP" altLang="en-US" sz="2000" dirty="0" smtClean="0"/>
              <a:t>回、事故を起こすと替える理由が分かった。</a:t>
            </a:r>
            <a:endParaRPr kumimoji="1" lang="ja-JP"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3528" y="332656"/>
            <a:ext cx="1407758" cy="400110"/>
          </a:xfrm>
          <a:prstGeom prst="rect">
            <a:avLst/>
          </a:prstGeom>
          <a:noFill/>
        </p:spPr>
        <p:txBody>
          <a:bodyPr wrap="none" rtlCol="0">
            <a:spAutoFit/>
          </a:bodyPr>
          <a:lstStyle/>
          <a:p>
            <a:r>
              <a:rPr kumimoji="1" lang="ja-JP" altLang="en-US" sz="2000" dirty="0" smtClean="0"/>
              <a:t>結果と考察</a:t>
            </a:r>
            <a:endParaRPr kumimoji="1" lang="ja-JP" altLang="en-US" sz="2000" dirty="0"/>
          </a:p>
        </p:txBody>
      </p:sp>
      <p:sp>
        <p:nvSpPr>
          <p:cNvPr id="4" name="テキスト ボックス 3"/>
          <p:cNvSpPr txBox="1"/>
          <p:nvPr/>
        </p:nvSpPr>
        <p:spPr>
          <a:xfrm>
            <a:off x="395536" y="2204864"/>
            <a:ext cx="7000634" cy="1015663"/>
          </a:xfrm>
          <a:prstGeom prst="rect">
            <a:avLst/>
          </a:prstGeom>
          <a:noFill/>
        </p:spPr>
        <p:txBody>
          <a:bodyPr wrap="none" rtlCol="0">
            <a:spAutoFit/>
          </a:bodyPr>
          <a:lstStyle/>
          <a:p>
            <a:r>
              <a:rPr kumimoji="1" lang="en-US" altLang="ja-JP" sz="2000" dirty="0" smtClean="0"/>
              <a:t>F</a:t>
            </a:r>
            <a:r>
              <a:rPr kumimoji="1" lang="ja-JP" altLang="en-US" sz="2000" dirty="0" smtClean="0"/>
              <a:t>君：今やこの現代社会では科学というものが、</a:t>
            </a:r>
            <a:endParaRPr kumimoji="1" lang="en-US" altLang="ja-JP" sz="2000" dirty="0" smtClean="0"/>
          </a:p>
          <a:p>
            <a:r>
              <a:rPr kumimoji="1" lang="ja-JP" altLang="en-US" sz="2000" dirty="0" smtClean="0"/>
              <a:t>　　　なくてはならないものとなっている。</a:t>
            </a:r>
            <a:r>
              <a:rPr kumimoji="1" lang="en-US" altLang="ja-JP" sz="2000" dirty="0" smtClean="0"/>
              <a:t>10</a:t>
            </a:r>
            <a:r>
              <a:rPr kumimoji="1" lang="ja-JP" altLang="en-US" sz="2000" dirty="0" smtClean="0"/>
              <a:t>回のシリーズを見て、</a:t>
            </a:r>
            <a:endParaRPr kumimoji="1" lang="en-US" altLang="ja-JP" sz="2000" dirty="0" smtClean="0"/>
          </a:p>
          <a:p>
            <a:r>
              <a:rPr lang="ja-JP" altLang="en-US" sz="2000" dirty="0" smtClean="0"/>
              <a:t>　　　多方面で</a:t>
            </a:r>
            <a:r>
              <a:rPr kumimoji="1" lang="ja-JP" altLang="en-US" sz="2000" dirty="0" smtClean="0"/>
              <a:t>科学、物理が関係していることを知った。</a:t>
            </a:r>
            <a:endParaRPr kumimoji="1" lang="ja-JP" altLang="en-US" sz="2000" dirty="0"/>
          </a:p>
        </p:txBody>
      </p:sp>
      <p:sp>
        <p:nvSpPr>
          <p:cNvPr id="5" name="下矢印 4"/>
          <p:cNvSpPr/>
          <p:nvPr/>
        </p:nvSpPr>
        <p:spPr>
          <a:xfrm>
            <a:off x="3203848" y="335699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23528" y="908720"/>
            <a:ext cx="8340745" cy="400110"/>
          </a:xfrm>
          <a:prstGeom prst="rect">
            <a:avLst/>
          </a:prstGeom>
          <a:noFill/>
        </p:spPr>
        <p:txBody>
          <a:bodyPr wrap="none" rtlCol="0">
            <a:spAutoFit/>
          </a:bodyPr>
          <a:lstStyle/>
          <a:p>
            <a:r>
              <a:rPr kumimoji="1" lang="ja-JP" altLang="en-US" sz="2000" dirty="0" smtClean="0"/>
              <a:t>全ての授業において、生徒は、気をそらさず、静かにして授業を受けていた。</a:t>
            </a:r>
            <a:endParaRPr kumimoji="1" lang="ja-JP" altLang="en-US" sz="2000" dirty="0"/>
          </a:p>
        </p:txBody>
      </p:sp>
      <p:sp>
        <p:nvSpPr>
          <p:cNvPr id="7" name="テキスト ボックス 6"/>
          <p:cNvSpPr txBox="1"/>
          <p:nvPr/>
        </p:nvSpPr>
        <p:spPr>
          <a:xfrm>
            <a:off x="1115616" y="4293096"/>
            <a:ext cx="5101076" cy="400110"/>
          </a:xfrm>
          <a:prstGeom prst="rect">
            <a:avLst/>
          </a:prstGeom>
          <a:noFill/>
        </p:spPr>
        <p:txBody>
          <a:bodyPr wrap="none" rtlCol="0">
            <a:spAutoFit/>
          </a:bodyPr>
          <a:lstStyle/>
          <a:p>
            <a:r>
              <a:rPr lang="ja-JP" altLang="en-US" sz="2000" dirty="0" smtClean="0"/>
              <a:t>・</a:t>
            </a:r>
            <a:r>
              <a:rPr lang="ja-JP" altLang="en-US" sz="2000" b="1" dirty="0" smtClean="0">
                <a:solidFill>
                  <a:srgbClr val="FF0000"/>
                </a:solidFill>
              </a:rPr>
              <a:t>実生活に関連して物理現象を理解させること</a:t>
            </a:r>
            <a:endParaRPr kumimoji="1" lang="ja-JP" altLang="en-US" sz="2000" b="1" dirty="0">
              <a:solidFill>
                <a:srgbClr val="FF0000"/>
              </a:solidFill>
            </a:endParaRPr>
          </a:p>
        </p:txBody>
      </p:sp>
      <p:sp>
        <p:nvSpPr>
          <p:cNvPr id="8" name="正方形/長方形 7"/>
          <p:cNvSpPr/>
          <p:nvPr/>
        </p:nvSpPr>
        <p:spPr>
          <a:xfrm>
            <a:off x="611560" y="5517232"/>
            <a:ext cx="7704856" cy="400110"/>
          </a:xfrm>
          <a:prstGeom prst="rect">
            <a:avLst/>
          </a:prstGeom>
        </p:spPr>
        <p:txBody>
          <a:bodyPr wrap="square">
            <a:spAutoFit/>
          </a:bodyPr>
          <a:lstStyle/>
          <a:p>
            <a:r>
              <a:rPr lang="ja-JP" altLang="en-US" sz="2000" dirty="0" smtClean="0"/>
              <a:t>論文を読んで学習教材と教え方の重要性を認識することができた。</a:t>
            </a:r>
            <a:endParaRPr lang="ja-JP" altLang="en-US" sz="2000" dirty="0"/>
          </a:p>
        </p:txBody>
      </p:sp>
      <p:sp>
        <p:nvSpPr>
          <p:cNvPr id="9" name="テキスト ボックス 8"/>
          <p:cNvSpPr txBox="1"/>
          <p:nvPr/>
        </p:nvSpPr>
        <p:spPr>
          <a:xfrm>
            <a:off x="1115616" y="4797152"/>
            <a:ext cx="4020652" cy="400110"/>
          </a:xfrm>
          <a:prstGeom prst="rect">
            <a:avLst/>
          </a:prstGeom>
          <a:noFill/>
        </p:spPr>
        <p:txBody>
          <a:bodyPr wrap="none" rtlCol="0">
            <a:spAutoFit/>
          </a:bodyPr>
          <a:lstStyle/>
          <a:p>
            <a:r>
              <a:rPr kumimoji="1" lang="ja-JP" altLang="en-US" sz="2000" dirty="0" smtClean="0"/>
              <a:t>・</a:t>
            </a:r>
            <a:r>
              <a:rPr kumimoji="1" lang="ja-JP" altLang="en-US" sz="2000" b="1" dirty="0" smtClean="0">
                <a:solidFill>
                  <a:srgbClr val="FF0000"/>
                </a:solidFill>
              </a:rPr>
              <a:t>疑問点を持って、授業を受けること</a:t>
            </a:r>
            <a:endParaRPr kumimoji="1" lang="ja-JP" altLang="en-US" sz="2000" b="1" dirty="0">
              <a:solidFill>
                <a:srgbClr val="FF0000"/>
              </a:solidFill>
            </a:endParaRPr>
          </a:p>
        </p:txBody>
      </p:sp>
      <p:sp>
        <p:nvSpPr>
          <p:cNvPr id="10" name="テキスト ボックス 9"/>
          <p:cNvSpPr txBox="1"/>
          <p:nvPr/>
        </p:nvSpPr>
        <p:spPr>
          <a:xfrm>
            <a:off x="395536" y="1628800"/>
            <a:ext cx="6223178" cy="369332"/>
          </a:xfrm>
          <a:prstGeom prst="rect">
            <a:avLst/>
          </a:prstGeom>
          <a:noFill/>
        </p:spPr>
        <p:txBody>
          <a:bodyPr wrap="none" rtlCol="0">
            <a:spAutoFit/>
          </a:bodyPr>
          <a:lstStyle/>
          <a:p>
            <a:r>
              <a:rPr lang="ja-JP" altLang="en-US" dirty="0" smtClean="0"/>
              <a:t>初めはイヤイヤ授業を受けていた生徒の最終回の授業の感想</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3528" y="548680"/>
            <a:ext cx="2036135" cy="400110"/>
          </a:xfrm>
          <a:prstGeom prst="rect">
            <a:avLst/>
          </a:prstGeom>
          <a:noFill/>
        </p:spPr>
        <p:txBody>
          <a:bodyPr wrap="none" rtlCol="0">
            <a:spAutoFit/>
          </a:bodyPr>
          <a:lstStyle/>
          <a:p>
            <a:r>
              <a:rPr lang="ja-JP" altLang="en-US" sz="2000" dirty="0" smtClean="0"/>
              <a:t>論文を読んで・・・</a:t>
            </a:r>
            <a:endParaRPr kumimoji="1" lang="ja-JP" altLang="en-US" sz="2000" dirty="0"/>
          </a:p>
        </p:txBody>
      </p:sp>
      <p:grpSp>
        <p:nvGrpSpPr>
          <p:cNvPr id="22" name="グループ化 21"/>
          <p:cNvGrpSpPr/>
          <p:nvPr/>
        </p:nvGrpSpPr>
        <p:grpSpPr>
          <a:xfrm>
            <a:off x="323528" y="1268760"/>
            <a:ext cx="8327877" cy="3228166"/>
            <a:chOff x="323528" y="2492896"/>
            <a:chExt cx="8327877" cy="3228166"/>
          </a:xfrm>
        </p:grpSpPr>
        <p:sp>
          <p:nvSpPr>
            <p:cNvPr id="5" name="テキスト ボックス 4"/>
            <p:cNvSpPr txBox="1"/>
            <p:nvPr/>
          </p:nvSpPr>
          <p:spPr>
            <a:xfrm>
              <a:off x="323528" y="2492896"/>
              <a:ext cx="6508513" cy="400110"/>
            </a:xfrm>
            <a:prstGeom prst="rect">
              <a:avLst/>
            </a:prstGeom>
            <a:noFill/>
          </p:spPr>
          <p:txBody>
            <a:bodyPr wrap="none" rtlCol="0">
              <a:spAutoFit/>
            </a:bodyPr>
            <a:lstStyle/>
            <a:p>
              <a:r>
                <a:rPr kumimoji="1" lang="ja-JP" altLang="en-US" sz="2000" dirty="0" smtClean="0"/>
                <a:t>問題点：現在では文系と理系を明確に分けられていること。</a:t>
              </a:r>
              <a:endParaRPr kumimoji="1" lang="ja-JP" altLang="en-US" sz="2000" dirty="0"/>
            </a:p>
          </p:txBody>
        </p:sp>
        <p:sp>
          <p:nvSpPr>
            <p:cNvPr id="8" name="テキスト ボックス 7"/>
            <p:cNvSpPr txBox="1"/>
            <p:nvPr/>
          </p:nvSpPr>
          <p:spPr>
            <a:xfrm>
              <a:off x="323528" y="3068960"/>
              <a:ext cx="3466013" cy="400110"/>
            </a:xfrm>
            <a:prstGeom prst="rect">
              <a:avLst/>
            </a:prstGeom>
            <a:noFill/>
          </p:spPr>
          <p:txBody>
            <a:bodyPr wrap="none" rtlCol="0">
              <a:spAutoFit/>
            </a:bodyPr>
            <a:lstStyle/>
            <a:p>
              <a:r>
                <a:rPr kumimoji="1" lang="ja-JP" altLang="en-US" sz="2000" dirty="0" smtClean="0"/>
                <a:t>・高校生が文理選択をするとき</a:t>
              </a:r>
              <a:endParaRPr kumimoji="1" lang="ja-JP" altLang="en-US" sz="2000" dirty="0"/>
            </a:p>
          </p:txBody>
        </p:sp>
        <p:sp>
          <p:nvSpPr>
            <p:cNvPr id="7" name="テキスト ボックス 6"/>
            <p:cNvSpPr txBox="1"/>
            <p:nvPr/>
          </p:nvSpPr>
          <p:spPr>
            <a:xfrm>
              <a:off x="323528" y="3573016"/>
              <a:ext cx="2941831" cy="400110"/>
            </a:xfrm>
            <a:prstGeom prst="rect">
              <a:avLst/>
            </a:prstGeom>
            <a:solidFill>
              <a:schemeClr val="bg1"/>
            </a:solidFill>
          </p:spPr>
          <p:txBody>
            <a:bodyPr wrap="none" rtlCol="0">
              <a:spAutoFit/>
            </a:bodyPr>
            <a:lstStyle/>
            <a:p>
              <a:r>
                <a:rPr kumimoji="1" lang="ja-JP" altLang="en-US" sz="2000" dirty="0" smtClean="0">
                  <a:solidFill>
                    <a:srgbClr val="FF0000"/>
                  </a:solidFill>
                </a:rPr>
                <a:t>国語や歴史に興味がある</a:t>
              </a:r>
              <a:endParaRPr kumimoji="1" lang="en-US" altLang="ja-JP" sz="2000" dirty="0" smtClean="0">
                <a:solidFill>
                  <a:srgbClr val="FF0000"/>
                </a:solidFill>
              </a:endParaRPr>
            </a:p>
          </p:txBody>
        </p:sp>
        <p:sp>
          <p:nvSpPr>
            <p:cNvPr id="9" name="テキスト ボックス 8"/>
            <p:cNvSpPr txBox="1"/>
            <p:nvPr/>
          </p:nvSpPr>
          <p:spPr>
            <a:xfrm>
              <a:off x="5796136" y="3573016"/>
              <a:ext cx="2855269" cy="400110"/>
            </a:xfrm>
            <a:prstGeom prst="rect">
              <a:avLst/>
            </a:prstGeom>
            <a:noFill/>
          </p:spPr>
          <p:txBody>
            <a:bodyPr wrap="none" rtlCol="0">
              <a:spAutoFit/>
            </a:bodyPr>
            <a:lstStyle/>
            <a:p>
              <a:r>
                <a:rPr lang="ja-JP" altLang="en-US" sz="2000" dirty="0" smtClean="0">
                  <a:solidFill>
                    <a:srgbClr val="0070C0"/>
                  </a:solidFill>
                </a:rPr>
                <a:t>数学、理科に興味がある</a:t>
              </a:r>
              <a:endParaRPr kumimoji="1" lang="ja-JP" altLang="en-US" sz="2000" dirty="0">
                <a:solidFill>
                  <a:srgbClr val="0070C0"/>
                </a:solidFill>
              </a:endParaRPr>
            </a:p>
          </p:txBody>
        </p:sp>
        <p:sp>
          <p:nvSpPr>
            <p:cNvPr id="11" name="下矢印 10"/>
            <p:cNvSpPr/>
            <p:nvPr/>
          </p:nvSpPr>
          <p:spPr>
            <a:xfrm>
              <a:off x="1331640" y="4077072"/>
              <a:ext cx="484632" cy="86409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6660232" y="4077072"/>
              <a:ext cx="50405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691680" y="5013176"/>
              <a:ext cx="1226618" cy="70788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文系</a:t>
              </a:r>
              <a:endParaRPr lang="ja-JP" alt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正方形/長方形 13"/>
            <p:cNvSpPr/>
            <p:nvPr/>
          </p:nvSpPr>
          <p:spPr>
            <a:xfrm>
              <a:off x="5940152" y="4941168"/>
              <a:ext cx="1213795" cy="707886"/>
            </a:xfrm>
            <a:prstGeom prst="rect">
              <a:avLst/>
            </a:prstGeom>
            <a:noFill/>
          </p:spPr>
          <p:txBody>
            <a:bodyPr wrap="none" lIns="91440" tIns="45720" rIns="91440" bIns="45720">
              <a:spAutoFit/>
            </a:bodyPr>
            <a:lstStyle/>
            <a:p>
              <a:pPr algn="ctr"/>
              <a:r>
                <a:rPr lang="ja-JP" alt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理系</a:t>
              </a:r>
              <a:endParaRPr lang="ja-JP" alt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5" name="テキスト ボックス 14"/>
            <p:cNvSpPr txBox="1"/>
            <p:nvPr/>
          </p:nvSpPr>
          <p:spPr>
            <a:xfrm>
              <a:off x="3491880" y="3573016"/>
              <a:ext cx="2005677" cy="400110"/>
            </a:xfrm>
            <a:prstGeom prst="rect">
              <a:avLst/>
            </a:prstGeom>
            <a:noFill/>
          </p:spPr>
          <p:txBody>
            <a:bodyPr wrap="none" rtlCol="0">
              <a:spAutoFit/>
            </a:bodyPr>
            <a:lstStyle/>
            <a:p>
              <a:r>
                <a:rPr lang="ja-JP" altLang="en-US" sz="2000" dirty="0" smtClean="0"/>
                <a:t>どちら</a:t>
              </a:r>
              <a:r>
                <a:rPr kumimoji="1" lang="ja-JP" altLang="en-US" sz="2000" dirty="0" smtClean="0"/>
                <a:t>でもない人</a:t>
              </a:r>
              <a:endParaRPr kumimoji="1" lang="ja-JP" altLang="en-US" sz="2000" dirty="0"/>
            </a:p>
          </p:txBody>
        </p:sp>
        <p:sp>
          <p:nvSpPr>
            <p:cNvPr id="16" name="下矢印 15"/>
            <p:cNvSpPr/>
            <p:nvPr/>
          </p:nvSpPr>
          <p:spPr>
            <a:xfrm rot="1594860">
              <a:off x="3155538" y="4067824"/>
              <a:ext cx="484632" cy="86409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7" name="下矢印 16"/>
            <p:cNvSpPr/>
            <p:nvPr/>
          </p:nvSpPr>
          <p:spPr>
            <a:xfrm rot="19251640">
              <a:off x="5463229" y="4088002"/>
              <a:ext cx="353139" cy="8959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563888" y="4437112"/>
              <a:ext cx="697627" cy="400110"/>
            </a:xfrm>
            <a:prstGeom prst="rect">
              <a:avLst/>
            </a:prstGeom>
            <a:noFill/>
          </p:spPr>
          <p:txBody>
            <a:bodyPr wrap="none" rtlCol="0">
              <a:spAutoFit/>
            </a:bodyPr>
            <a:lstStyle/>
            <a:p>
              <a:r>
                <a:rPr kumimoji="1" lang="ja-JP" altLang="en-US" sz="2000" dirty="0" smtClean="0"/>
                <a:t>多数</a:t>
              </a:r>
              <a:endParaRPr kumimoji="1" lang="ja-JP" altLang="en-US" sz="2000" dirty="0"/>
            </a:p>
          </p:txBody>
        </p:sp>
        <p:sp>
          <p:nvSpPr>
            <p:cNvPr id="19" name="テキスト ボックス 18"/>
            <p:cNvSpPr txBox="1"/>
            <p:nvPr/>
          </p:nvSpPr>
          <p:spPr>
            <a:xfrm>
              <a:off x="4788024" y="4437112"/>
              <a:ext cx="697627" cy="400110"/>
            </a:xfrm>
            <a:prstGeom prst="rect">
              <a:avLst/>
            </a:prstGeom>
            <a:noFill/>
          </p:spPr>
          <p:txBody>
            <a:bodyPr wrap="none" rtlCol="0">
              <a:spAutoFit/>
            </a:bodyPr>
            <a:lstStyle/>
            <a:p>
              <a:r>
                <a:rPr kumimoji="1" lang="ja-JP" altLang="en-US" sz="2000" dirty="0" smtClean="0"/>
                <a:t>少数</a:t>
              </a:r>
              <a:endParaRPr kumimoji="1" lang="ja-JP" altLang="en-US" sz="2000" dirty="0"/>
            </a:p>
          </p:txBody>
        </p:sp>
      </p:grpSp>
      <p:sp>
        <p:nvSpPr>
          <p:cNvPr id="20" name="テキスト ボックス 19"/>
          <p:cNvSpPr txBox="1"/>
          <p:nvPr/>
        </p:nvSpPr>
        <p:spPr>
          <a:xfrm>
            <a:off x="3419872" y="4797152"/>
            <a:ext cx="1968809" cy="461665"/>
          </a:xfrm>
          <a:prstGeom prst="rect">
            <a:avLst/>
          </a:prstGeom>
          <a:noFill/>
        </p:spPr>
        <p:txBody>
          <a:bodyPr wrap="none" rtlCol="0">
            <a:spAutoFit/>
          </a:bodyPr>
          <a:lstStyle/>
          <a:p>
            <a:r>
              <a:rPr kumimoji="1" lang="ja-JP" altLang="en-US" sz="2400" b="1" dirty="0" smtClean="0"/>
              <a:t>改善するには</a:t>
            </a:r>
            <a:endParaRPr kumimoji="1" lang="ja-JP" altLang="en-US" sz="2400" b="1" dirty="0"/>
          </a:p>
        </p:txBody>
      </p:sp>
      <p:sp>
        <p:nvSpPr>
          <p:cNvPr id="21" name="正方形/長方形 20"/>
          <p:cNvSpPr/>
          <p:nvPr/>
        </p:nvSpPr>
        <p:spPr>
          <a:xfrm>
            <a:off x="179512" y="5517232"/>
            <a:ext cx="8748464" cy="707886"/>
          </a:xfrm>
          <a:prstGeom prst="rect">
            <a:avLst/>
          </a:prstGeom>
        </p:spPr>
        <p:txBody>
          <a:bodyPr wrap="square">
            <a:spAutoFit/>
          </a:bodyPr>
          <a:lstStyle/>
          <a:p>
            <a:pPr algn="ctr"/>
            <a:r>
              <a:rPr lang="ja-JP" altLang="en-US" sz="2000" dirty="0" smtClean="0"/>
              <a:t>１</a:t>
            </a:r>
            <a:r>
              <a:rPr lang="ja-JP" altLang="en-US" sz="2000" dirty="0" smtClean="0"/>
              <a:t>：</a:t>
            </a:r>
            <a:r>
              <a:rPr lang="ja-JP" altLang="en-US" sz="2000" dirty="0" smtClean="0"/>
              <a:t>理系</a:t>
            </a:r>
            <a:r>
              <a:rPr lang="ja-JP" altLang="en-US" sz="2000" dirty="0" smtClean="0"/>
              <a:t>と文系の分け方を多少緩和する</a:t>
            </a:r>
            <a:r>
              <a:rPr lang="ja-JP" altLang="en-US" sz="2000" dirty="0" smtClean="0"/>
              <a:t>。</a:t>
            </a:r>
            <a:endParaRPr lang="en-US" altLang="ja-JP" sz="2000" dirty="0" smtClean="0"/>
          </a:p>
          <a:p>
            <a:pPr algn="ctr"/>
            <a:r>
              <a:rPr lang="ja-JP" altLang="en-US" sz="2000" dirty="0" smtClean="0"/>
              <a:t>２：理科の面白みを教えられる教師の育成</a:t>
            </a:r>
            <a:endParaRPr lang="ja-JP"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597</Words>
  <Application>Microsoft Office PowerPoint</Application>
  <PresentationFormat>画面に合わせる (4:3)</PresentationFormat>
  <Paragraphs>91</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スライド 1</vt:lpstr>
      <vt:lpstr>スライド 2</vt:lpstr>
      <vt:lpstr>スライド 3</vt:lpstr>
      <vt:lpstr>スライド 4</vt:lpstr>
      <vt:lpstr>スライド 5</vt:lpstr>
      <vt:lpstr>スライド 6</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syuuji</dc:creator>
  <cp:lastModifiedBy>syuuji</cp:lastModifiedBy>
  <cp:revision>52</cp:revision>
  <dcterms:created xsi:type="dcterms:W3CDTF">2012-04-27T08:24:57Z</dcterms:created>
  <dcterms:modified xsi:type="dcterms:W3CDTF">2012-05-08T03:15:17Z</dcterms:modified>
</cp:coreProperties>
</file>